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2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3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</p:sldMasterIdLst>
  <p:sldIdLst>
    <p:sldId id="313" r:id="rId2"/>
    <p:sldId id="256" r:id="rId3"/>
    <p:sldId id="292" r:id="rId4"/>
    <p:sldId id="293" r:id="rId5"/>
    <p:sldId id="283" r:id="rId6"/>
    <p:sldId id="285" r:id="rId7"/>
    <p:sldId id="286" r:id="rId8"/>
    <p:sldId id="288" r:id="rId9"/>
    <p:sldId id="289" r:id="rId10"/>
    <p:sldId id="294" r:id="rId11"/>
    <p:sldId id="306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11" r:id="rId20"/>
    <p:sldId id="307" r:id="rId21"/>
    <p:sldId id="312" r:id="rId22"/>
    <p:sldId id="308" r:id="rId23"/>
    <p:sldId id="302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F182B8-580A-4EB1-A2AD-773956059BD2}" type="doc">
      <dgm:prSet loTypeId="urn:microsoft.com/office/officeart/2008/layout/PictureStrip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C981FD-B375-4FD2-A35C-E4611E20D473}">
      <dgm:prSet phldrT="[Text]" custT="1"/>
      <dgm:spPr/>
      <dgm:t>
        <a:bodyPr/>
        <a:lstStyle/>
        <a:p>
          <a:pPr algn="ctr"/>
          <a:r>
            <a:rPr lang="ar-SA" sz="48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حتماً </a:t>
          </a:r>
          <a:r>
            <a:rPr lang="fa-IR" sz="48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 تا به حال </a:t>
          </a:r>
          <a:r>
            <a:rPr lang="ar-SA" sz="48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از خود پرسیده اید که کجا و چگونه باید</a:t>
          </a:r>
          <a:r>
            <a:rPr lang="fa-IR" sz="48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 </a:t>
          </a:r>
          <a:r>
            <a:rPr lang="ar-SA" sz="48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زایمان کنم؟ </a:t>
          </a:r>
          <a:endParaRPr lang="en-US" sz="4800" b="1" kern="1200" dirty="0">
            <a:ln/>
            <a:solidFill>
              <a:schemeClr val="accent2">
                <a:lumMod val="75000"/>
              </a:schemeClr>
            </a:solidFill>
            <a:latin typeface="Tahoma" pitchFamily="34" charset="0"/>
            <a:ea typeface="Tahoma" pitchFamily="34" charset="0"/>
            <a:cs typeface="B Yekan" panose="00000400000000000000" pitchFamily="2" charset="-78"/>
          </a:endParaRPr>
        </a:p>
      </dgm:t>
    </dgm:pt>
    <dgm:pt modelId="{7AE9EC8B-5BFA-4701-B425-F31A651B7B85}" type="parTrans" cxnId="{FB6A4F50-42DF-4493-9AA0-459CBC3BE2D1}">
      <dgm:prSet/>
      <dgm:spPr/>
      <dgm:t>
        <a:bodyPr/>
        <a:lstStyle/>
        <a:p>
          <a:endParaRPr lang="en-US"/>
        </a:p>
      </dgm:t>
    </dgm:pt>
    <dgm:pt modelId="{B242A278-E377-4387-B5E7-F707623581C3}" type="sibTrans" cxnId="{FB6A4F50-42DF-4493-9AA0-459CBC3BE2D1}">
      <dgm:prSet/>
      <dgm:spPr/>
      <dgm:t>
        <a:bodyPr/>
        <a:lstStyle/>
        <a:p>
          <a:endParaRPr lang="en-US"/>
        </a:p>
      </dgm:t>
    </dgm:pt>
    <dgm:pt modelId="{5C4C8220-5EB2-4A72-A3E8-B0B0297FE58A}">
      <dgm:prSet phldrT="[Text]" custT="1"/>
      <dgm:spPr/>
      <dgm:t>
        <a:bodyPr/>
        <a:lstStyle/>
        <a:p>
          <a:pPr algn="ctr"/>
          <a:r>
            <a:rPr lang="ar-SA" sz="48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کدام روش زایمان برای من مناسب‌تر است؟</a:t>
          </a:r>
          <a:r>
            <a:rPr lang="ar-SA" sz="4200" kern="1200" dirty="0" smtClean="0"/>
            <a:t> </a:t>
          </a:r>
          <a:endParaRPr lang="en-US" sz="4200" kern="1200" dirty="0"/>
        </a:p>
      </dgm:t>
    </dgm:pt>
    <dgm:pt modelId="{208A8DCA-98C1-4518-B22E-771202DD0AA0}" type="parTrans" cxnId="{2D1AC469-C7F6-464D-B371-B867B38DE7DB}">
      <dgm:prSet/>
      <dgm:spPr/>
      <dgm:t>
        <a:bodyPr/>
        <a:lstStyle/>
        <a:p>
          <a:endParaRPr lang="en-US"/>
        </a:p>
      </dgm:t>
    </dgm:pt>
    <dgm:pt modelId="{B5E90ABB-4EE4-4DE6-AEF6-B1BE54219D59}" type="sibTrans" cxnId="{2D1AC469-C7F6-464D-B371-B867B38DE7DB}">
      <dgm:prSet/>
      <dgm:spPr/>
      <dgm:t>
        <a:bodyPr/>
        <a:lstStyle/>
        <a:p>
          <a:endParaRPr lang="en-US"/>
        </a:p>
      </dgm:t>
    </dgm:pt>
    <dgm:pt modelId="{0DF45B96-728D-4CEF-AD00-6807F1B6707F}" type="pres">
      <dgm:prSet presAssocID="{7BF182B8-580A-4EB1-A2AD-773956059BD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189857D-9869-47AA-9311-DB9AB32221AE}" type="pres">
      <dgm:prSet presAssocID="{62C981FD-B375-4FD2-A35C-E4611E20D473}" presName="composite" presStyleCnt="0"/>
      <dgm:spPr/>
    </dgm:pt>
    <dgm:pt modelId="{2495F2B7-FEEA-40A3-BD6B-65DFC646EC72}" type="pres">
      <dgm:prSet presAssocID="{62C981FD-B375-4FD2-A35C-E4611E20D473}" presName="rect1" presStyleLbl="trAlignAcc1" presStyleIdx="0" presStyleCnt="2" custScaleX="156291" custScaleY="107370" custLinFactNeighborX="-1819" custLinFactNeighborY="-2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42348B-1889-4AAE-A8AE-F028973CB366}" type="pres">
      <dgm:prSet presAssocID="{62C981FD-B375-4FD2-A35C-E4611E20D473}" presName="rect2" presStyleLbl="fgImgPlace1" presStyleIdx="0" presStyleCnt="2" custScaleX="100645" custScaleY="93604" custLinFactX="-100000" custLinFactNeighborX="-118081" custLinFactNeighborY="10058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014A26BE-87B6-4D35-932C-9538128B1AFC}" type="pres">
      <dgm:prSet presAssocID="{B242A278-E377-4387-B5E7-F707623581C3}" presName="sibTrans" presStyleCnt="0"/>
      <dgm:spPr/>
    </dgm:pt>
    <dgm:pt modelId="{E512133A-529B-4BDC-B8C2-F279BB646DD4}" type="pres">
      <dgm:prSet presAssocID="{5C4C8220-5EB2-4A72-A3E8-B0B0297FE58A}" presName="composite" presStyleCnt="0"/>
      <dgm:spPr/>
    </dgm:pt>
    <dgm:pt modelId="{9C83AD1D-B5D4-48E3-A3D4-00BAEA174BB7}" type="pres">
      <dgm:prSet presAssocID="{5C4C8220-5EB2-4A72-A3E8-B0B0297FE58A}" presName="rect1" presStyleLbl="trAlignAcc1" presStyleIdx="1" presStyleCnt="2" custScaleX="147687" custScaleY="118613" custLinFactNeighborX="11851" custLinFactNeighborY="-7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3FE075-8AFE-4923-9AB9-98CD757382F5}" type="pres">
      <dgm:prSet presAssocID="{5C4C8220-5EB2-4A72-A3E8-B0B0297FE58A}" presName="rect2" presStyleLbl="fgImgPlace1" presStyleIdx="1" presStyleCnt="2" custLinFactX="-98878" custLinFactNeighborX="-100000" custLinFactNeighborY="8230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</dgm:ptLst>
  <dgm:cxnLst>
    <dgm:cxn modelId="{27B56CFC-9B10-4EE7-8A45-EB05F6A4A58D}" type="presOf" srcId="{62C981FD-B375-4FD2-A35C-E4611E20D473}" destId="{2495F2B7-FEEA-40A3-BD6B-65DFC646EC72}" srcOrd="0" destOrd="0" presId="urn:microsoft.com/office/officeart/2008/layout/PictureStrips"/>
    <dgm:cxn modelId="{BEAD3C05-51DD-4D97-96D4-2EBD2AA12368}" type="presOf" srcId="{7BF182B8-580A-4EB1-A2AD-773956059BD2}" destId="{0DF45B96-728D-4CEF-AD00-6807F1B6707F}" srcOrd="0" destOrd="0" presId="urn:microsoft.com/office/officeart/2008/layout/PictureStrips"/>
    <dgm:cxn modelId="{2D1AC469-C7F6-464D-B371-B867B38DE7DB}" srcId="{7BF182B8-580A-4EB1-A2AD-773956059BD2}" destId="{5C4C8220-5EB2-4A72-A3E8-B0B0297FE58A}" srcOrd="1" destOrd="0" parTransId="{208A8DCA-98C1-4518-B22E-771202DD0AA0}" sibTransId="{B5E90ABB-4EE4-4DE6-AEF6-B1BE54219D59}"/>
    <dgm:cxn modelId="{453DE484-E587-44D3-9ECF-3D8DEAD22A8C}" type="presOf" srcId="{5C4C8220-5EB2-4A72-A3E8-B0B0297FE58A}" destId="{9C83AD1D-B5D4-48E3-A3D4-00BAEA174BB7}" srcOrd="0" destOrd="0" presId="urn:microsoft.com/office/officeart/2008/layout/PictureStrips"/>
    <dgm:cxn modelId="{FB6A4F50-42DF-4493-9AA0-459CBC3BE2D1}" srcId="{7BF182B8-580A-4EB1-A2AD-773956059BD2}" destId="{62C981FD-B375-4FD2-A35C-E4611E20D473}" srcOrd="0" destOrd="0" parTransId="{7AE9EC8B-5BFA-4701-B425-F31A651B7B85}" sibTransId="{B242A278-E377-4387-B5E7-F707623581C3}"/>
    <dgm:cxn modelId="{9A7DFADD-5379-4BB4-BA87-D135DDDE01F7}" type="presParOf" srcId="{0DF45B96-728D-4CEF-AD00-6807F1B6707F}" destId="{6189857D-9869-47AA-9311-DB9AB32221AE}" srcOrd="0" destOrd="0" presId="urn:microsoft.com/office/officeart/2008/layout/PictureStrips"/>
    <dgm:cxn modelId="{1D12D703-AA76-48FF-B8D7-326BD6BBEE3C}" type="presParOf" srcId="{6189857D-9869-47AA-9311-DB9AB32221AE}" destId="{2495F2B7-FEEA-40A3-BD6B-65DFC646EC72}" srcOrd="0" destOrd="0" presId="urn:microsoft.com/office/officeart/2008/layout/PictureStrips"/>
    <dgm:cxn modelId="{95569B72-B076-4F4F-834F-4A0A7BE38B06}" type="presParOf" srcId="{6189857D-9869-47AA-9311-DB9AB32221AE}" destId="{4842348B-1889-4AAE-A8AE-F028973CB366}" srcOrd="1" destOrd="0" presId="urn:microsoft.com/office/officeart/2008/layout/PictureStrips"/>
    <dgm:cxn modelId="{57C37C30-0304-489F-9DDE-5BA7D4BED347}" type="presParOf" srcId="{0DF45B96-728D-4CEF-AD00-6807F1B6707F}" destId="{014A26BE-87B6-4D35-932C-9538128B1AFC}" srcOrd="1" destOrd="0" presId="urn:microsoft.com/office/officeart/2008/layout/PictureStrips"/>
    <dgm:cxn modelId="{E10B93EA-FD74-4D63-B885-F0AE3949F5EF}" type="presParOf" srcId="{0DF45B96-728D-4CEF-AD00-6807F1B6707F}" destId="{E512133A-529B-4BDC-B8C2-F279BB646DD4}" srcOrd="2" destOrd="0" presId="urn:microsoft.com/office/officeart/2008/layout/PictureStrips"/>
    <dgm:cxn modelId="{FD196662-952B-4060-BD59-8B4AF891CB74}" type="presParOf" srcId="{E512133A-529B-4BDC-B8C2-F279BB646DD4}" destId="{9C83AD1D-B5D4-48E3-A3D4-00BAEA174BB7}" srcOrd="0" destOrd="0" presId="urn:microsoft.com/office/officeart/2008/layout/PictureStrips"/>
    <dgm:cxn modelId="{845DAF5F-93C2-47C7-9135-E8ACFC898F8F}" type="presParOf" srcId="{E512133A-529B-4BDC-B8C2-F279BB646DD4}" destId="{6A3FE075-8AFE-4923-9AB9-98CD757382F5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0A4366-13F2-4CD7-A804-17689DB07BEC}" type="doc">
      <dgm:prSet loTypeId="urn:microsoft.com/office/officeart/2005/8/layout/vList3" loCatId="list" qsTypeId="urn:microsoft.com/office/officeart/2005/8/quickstyle/simple3" qsCatId="simple" csTypeId="urn:microsoft.com/office/officeart/2005/8/colors/colorful5" csCatId="colorful" phldr="1"/>
      <dgm:spPr/>
    </dgm:pt>
    <dgm:pt modelId="{DFDEB724-E44E-4D3F-8A56-B58A3370B7F9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algn="just" rtl="1"/>
          <a:r>
            <a:rPr lang="ar-SA" sz="40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زایمان طبیعی،</a:t>
          </a:r>
          <a:r>
            <a:rPr lang="fa-IR" sz="40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 </a:t>
          </a:r>
          <a:r>
            <a:rPr lang="ar-SA" sz="40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به معنای واقعی سعادت مادر است؛ زیرا شامل تلاش های فیزیکی و روانی او برای تحمل درد و به دنیا آمدن نوزاد می</a:t>
          </a:r>
          <a:r>
            <a:rPr lang="fa-IR" sz="40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 </a:t>
          </a:r>
          <a:r>
            <a:rPr lang="ar-SA" sz="40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شود</a:t>
          </a:r>
          <a:r>
            <a:rPr lang="fa-IR" sz="40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.</a:t>
          </a:r>
        </a:p>
        <a:p>
          <a:pPr algn="just" rtl="1"/>
          <a:r>
            <a:rPr lang="fa-IR" sz="36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 </a:t>
          </a:r>
          <a:endParaRPr lang="en-US" sz="3600" b="1" kern="1200" dirty="0">
            <a:ln/>
            <a:solidFill>
              <a:schemeClr val="accent2">
                <a:lumMod val="75000"/>
              </a:schemeClr>
            </a:solidFill>
            <a:latin typeface="Tahoma" pitchFamily="34" charset="0"/>
            <a:ea typeface="Tahoma" pitchFamily="34" charset="0"/>
            <a:cs typeface="B Yekan" panose="00000400000000000000" pitchFamily="2" charset="-78"/>
          </a:endParaRPr>
        </a:p>
      </dgm:t>
    </dgm:pt>
    <dgm:pt modelId="{CA0B5E0B-5A32-45B4-97DA-803E95FE34A1}" type="parTrans" cxnId="{D5A2FBCF-D108-45DC-8F59-011BF807E815}">
      <dgm:prSet/>
      <dgm:spPr/>
      <dgm:t>
        <a:bodyPr/>
        <a:lstStyle/>
        <a:p>
          <a:endParaRPr lang="en-US"/>
        </a:p>
      </dgm:t>
    </dgm:pt>
    <dgm:pt modelId="{B61DE732-02F9-4866-9ED7-9AA8D2AA2F75}" type="sibTrans" cxnId="{D5A2FBCF-D108-45DC-8F59-011BF807E815}">
      <dgm:prSet/>
      <dgm:spPr/>
      <dgm:t>
        <a:bodyPr/>
        <a:lstStyle/>
        <a:p>
          <a:endParaRPr lang="en-US"/>
        </a:p>
      </dgm:t>
    </dgm:pt>
    <dgm:pt modelId="{3064B434-F758-40BC-97EB-87AF1E2D10F8}" type="pres">
      <dgm:prSet presAssocID="{B80A4366-13F2-4CD7-A804-17689DB07BEC}" presName="linearFlow" presStyleCnt="0">
        <dgm:presLayoutVars>
          <dgm:dir/>
          <dgm:resizeHandles val="exact"/>
        </dgm:presLayoutVars>
      </dgm:prSet>
      <dgm:spPr/>
    </dgm:pt>
    <dgm:pt modelId="{61B2DC61-126C-4261-8FC8-F51E79533752}" type="pres">
      <dgm:prSet presAssocID="{DFDEB724-E44E-4D3F-8A56-B58A3370B7F9}" presName="composite" presStyleCnt="0"/>
      <dgm:spPr/>
    </dgm:pt>
    <dgm:pt modelId="{78FAC0D2-CAB9-427F-ADB0-6129CA6A15CF}" type="pres">
      <dgm:prSet presAssocID="{DFDEB724-E44E-4D3F-8A56-B58A3370B7F9}" presName="imgShp" presStyleLbl="fgImgPlace1" presStyleIdx="0" presStyleCnt="1" custScaleX="53190" custScaleY="51679" custLinFactNeighborX="-27166" custLinFactNeighborY="699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BD1EC118-2EA8-4E4B-AC1C-F15B5F034189}" type="pres">
      <dgm:prSet presAssocID="{DFDEB724-E44E-4D3F-8A56-B58A3370B7F9}" presName="txShp" presStyleLbl="node1" presStyleIdx="0" presStyleCnt="1" custScaleX="141210" custScaleY="133958" custLinFactNeighborX="12317" custLinFactNeighborY="57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24CE3B1-8CDD-4BAD-A68E-2590F8E52226}" type="presOf" srcId="{DFDEB724-E44E-4D3F-8A56-B58A3370B7F9}" destId="{BD1EC118-2EA8-4E4B-AC1C-F15B5F034189}" srcOrd="0" destOrd="0" presId="urn:microsoft.com/office/officeart/2005/8/layout/vList3"/>
    <dgm:cxn modelId="{B44B450F-092D-44EF-B1DD-0DE5972876D4}" type="presOf" srcId="{B80A4366-13F2-4CD7-A804-17689DB07BEC}" destId="{3064B434-F758-40BC-97EB-87AF1E2D10F8}" srcOrd="0" destOrd="0" presId="urn:microsoft.com/office/officeart/2005/8/layout/vList3"/>
    <dgm:cxn modelId="{D5A2FBCF-D108-45DC-8F59-011BF807E815}" srcId="{B80A4366-13F2-4CD7-A804-17689DB07BEC}" destId="{DFDEB724-E44E-4D3F-8A56-B58A3370B7F9}" srcOrd="0" destOrd="0" parTransId="{CA0B5E0B-5A32-45B4-97DA-803E95FE34A1}" sibTransId="{B61DE732-02F9-4866-9ED7-9AA8D2AA2F75}"/>
    <dgm:cxn modelId="{C9AFA504-8B96-4B88-916A-88044F10EE4F}" type="presParOf" srcId="{3064B434-F758-40BC-97EB-87AF1E2D10F8}" destId="{61B2DC61-126C-4261-8FC8-F51E79533752}" srcOrd="0" destOrd="0" presId="urn:microsoft.com/office/officeart/2005/8/layout/vList3"/>
    <dgm:cxn modelId="{5AAD3ED7-47ED-42CD-9CB7-03295C162209}" type="presParOf" srcId="{61B2DC61-126C-4261-8FC8-F51E79533752}" destId="{78FAC0D2-CAB9-427F-ADB0-6129CA6A15CF}" srcOrd="0" destOrd="0" presId="urn:microsoft.com/office/officeart/2005/8/layout/vList3"/>
    <dgm:cxn modelId="{5CFE25F6-0DF6-484E-BC4E-1F1BE97F9052}" type="presParOf" srcId="{61B2DC61-126C-4261-8FC8-F51E79533752}" destId="{BD1EC118-2EA8-4E4B-AC1C-F15B5F03418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0A4366-13F2-4CD7-A804-17689DB07BEC}" type="doc">
      <dgm:prSet loTypeId="urn:microsoft.com/office/officeart/2005/8/layout/vList3" loCatId="list" qsTypeId="urn:microsoft.com/office/officeart/2005/8/quickstyle/3d7" qsCatId="3D" csTypeId="urn:microsoft.com/office/officeart/2005/8/colors/colorful5" csCatId="colorful" phldr="1"/>
      <dgm:spPr/>
    </dgm:pt>
    <dgm:pt modelId="{DFDEB724-E44E-4D3F-8A56-B58A3370B7F9}">
      <dgm:prSet custT="1"/>
      <dgm:spPr/>
      <dgm:t>
        <a:bodyPr/>
        <a:lstStyle/>
        <a:p>
          <a:pPr algn="ctr" rtl="1"/>
          <a:r>
            <a:rPr lang="fa-IR" sz="54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در بیشتر </a:t>
          </a:r>
          <a:r>
            <a:rPr lang="ar-SA" sz="54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زنان</a:t>
          </a:r>
          <a:r>
            <a:rPr lang="fa-IR" sz="54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،</a:t>
          </a:r>
          <a:r>
            <a:rPr lang="ar-SA" sz="54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 زایمان طبیعی بهترین روش</a:t>
          </a:r>
          <a:r>
            <a:rPr lang="fa-IR" sz="54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 به دنیا آوردن فرزند</a:t>
          </a:r>
          <a:r>
            <a:rPr lang="ar-SA" sz="54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 </a:t>
          </a:r>
          <a:r>
            <a:rPr lang="fa-IR" sz="54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است.</a:t>
          </a:r>
          <a:endParaRPr lang="en-US" sz="5400" b="1" kern="1200" dirty="0">
            <a:ln/>
            <a:solidFill>
              <a:schemeClr val="accent2">
                <a:lumMod val="75000"/>
              </a:schemeClr>
            </a:solidFill>
            <a:latin typeface="Tahoma" pitchFamily="34" charset="0"/>
            <a:ea typeface="Tahoma" pitchFamily="34" charset="0"/>
            <a:cs typeface="B Yekan" panose="00000400000000000000" pitchFamily="2" charset="-78"/>
          </a:endParaRPr>
        </a:p>
      </dgm:t>
    </dgm:pt>
    <dgm:pt modelId="{CA0B5E0B-5A32-45B4-97DA-803E95FE34A1}" type="parTrans" cxnId="{D5A2FBCF-D108-45DC-8F59-011BF807E815}">
      <dgm:prSet/>
      <dgm:spPr/>
      <dgm:t>
        <a:bodyPr/>
        <a:lstStyle/>
        <a:p>
          <a:endParaRPr lang="en-US"/>
        </a:p>
      </dgm:t>
    </dgm:pt>
    <dgm:pt modelId="{B61DE732-02F9-4866-9ED7-9AA8D2AA2F75}" type="sibTrans" cxnId="{D5A2FBCF-D108-45DC-8F59-011BF807E815}">
      <dgm:prSet/>
      <dgm:spPr/>
      <dgm:t>
        <a:bodyPr/>
        <a:lstStyle/>
        <a:p>
          <a:endParaRPr lang="en-US"/>
        </a:p>
      </dgm:t>
    </dgm:pt>
    <dgm:pt modelId="{3064B434-F758-40BC-97EB-87AF1E2D10F8}" type="pres">
      <dgm:prSet presAssocID="{B80A4366-13F2-4CD7-A804-17689DB07BEC}" presName="linearFlow" presStyleCnt="0">
        <dgm:presLayoutVars>
          <dgm:dir/>
          <dgm:resizeHandles val="exact"/>
        </dgm:presLayoutVars>
      </dgm:prSet>
      <dgm:spPr/>
    </dgm:pt>
    <dgm:pt modelId="{61B2DC61-126C-4261-8FC8-F51E79533752}" type="pres">
      <dgm:prSet presAssocID="{DFDEB724-E44E-4D3F-8A56-B58A3370B7F9}" presName="composite" presStyleCnt="0"/>
      <dgm:spPr/>
    </dgm:pt>
    <dgm:pt modelId="{78FAC0D2-CAB9-427F-ADB0-6129CA6A15CF}" type="pres">
      <dgm:prSet presAssocID="{DFDEB724-E44E-4D3F-8A56-B58A3370B7F9}" presName="imgShp" presStyleLbl="fgImgPlace1" presStyleIdx="0" presStyleCnt="1" custScaleX="53190" custScaleY="51679" custLinFactNeighborX="-27166" custLinFactNeighborY="699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BD1EC118-2EA8-4E4B-AC1C-F15B5F034189}" type="pres">
      <dgm:prSet presAssocID="{DFDEB724-E44E-4D3F-8A56-B58A3370B7F9}" presName="txShp" presStyleLbl="node1" presStyleIdx="0" presStyleCnt="1" custScaleX="141210" custScaleY="133958" custLinFactNeighborX="689" custLinFactNeighborY="31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E5CB9B2-B865-4A52-991F-D5690E131C8F}" type="presOf" srcId="{DFDEB724-E44E-4D3F-8A56-B58A3370B7F9}" destId="{BD1EC118-2EA8-4E4B-AC1C-F15B5F034189}" srcOrd="0" destOrd="0" presId="urn:microsoft.com/office/officeart/2005/8/layout/vList3"/>
    <dgm:cxn modelId="{0DD9D1F0-E48D-4752-AAAE-F2025171AC27}" type="presOf" srcId="{B80A4366-13F2-4CD7-A804-17689DB07BEC}" destId="{3064B434-F758-40BC-97EB-87AF1E2D10F8}" srcOrd="0" destOrd="0" presId="urn:microsoft.com/office/officeart/2005/8/layout/vList3"/>
    <dgm:cxn modelId="{D5A2FBCF-D108-45DC-8F59-011BF807E815}" srcId="{B80A4366-13F2-4CD7-A804-17689DB07BEC}" destId="{DFDEB724-E44E-4D3F-8A56-B58A3370B7F9}" srcOrd="0" destOrd="0" parTransId="{CA0B5E0B-5A32-45B4-97DA-803E95FE34A1}" sibTransId="{B61DE732-02F9-4866-9ED7-9AA8D2AA2F75}"/>
    <dgm:cxn modelId="{3BE420B3-BA0B-4B61-9CFD-E37A8E9EF1DC}" type="presParOf" srcId="{3064B434-F758-40BC-97EB-87AF1E2D10F8}" destId="{61B2DC61-126C-4261-8FC8-F51E79533752}" srcOrd="0" destOrd="0" presId="urn:microsoft.com/office/officeart/2005/8/layout/vList3"/>
    <dgm:cxn modelId="{3D3BC5E7-D5EB-445B-9B1A-7EE859B60E4D}" type="presParOf" srcId="{61B2DC61-126C-4261-8FC8-F51E79533752}" destId="{78FAC0D2-CAB9-427F-ADB0-6129CA6A15CF}" srcOrd="0" destOrd="0" presId="urn:microsoft.com/office/officeart/2005/8/layout/vList3"/>
    <dgm:cxn modelId="{35A6FDF8-8D35-42FE-9CCA-4EFE5E522787}" type="presParOf" srcId="{61B2DC61-126C-4261-8FC8-F51E79533752}" destId="{BD1EC118-2EA8-4E4B-AC1C-F15B5F03418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95F2B7-FEEA-40A3-BD6B-65DFC646EC72}">
      <dsp:nvSpPr>
        <dsp:cNvPr id="0" name=""/>
        <dsp:cNvSpPr/>
      </dsp:nvSpPr>
      <dsp:spPr>
        <a:xfrm>
          <a:off x="0" y="448130"/>
          <a:ext cx="10079329" cy="216386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5055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8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حتماً </a:t>
          </a:r>
          <a:r>
            <a:rPr lang="fa-IR" sz="48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 تا به حال </a:t>
          </a:r>
          <a:r>
            <a:rPr lang="ar-SA" sz="48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از خود پرسیده اید که کجا و چگونه باید</a:t>
          </a:r>
          <a:r>
            <a:rPr lang="fa-IR" sz="48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 </a:t>
          </a:r>
          <a:r>
            <a:rPr lang="ar-SA" sz="48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زایمان کنم؟ </a:t>
          </a:r>
          <a:endParaRPr lang="en-US" sz="4800" b="1" kern="1200" dirty="0">
            <a:ln/>
            <a:solidFill>
              <a:schemeClr val="accent2">
                <a:lumMod val="75000"/>
              </a:schemeClr>
            </a:solidFill>
            <a:latin typeface="Tahoma" pitchFamily="34" charset="0"/>
            <a:ea typeface="Tahoma" pitchFamily="34" charset="0"/>
            <a:cs typeface="B Yekan" panose="00000400000000000000" pitchFamily="2" charset="-78"/>
          </a:endParaRPr>
        </a:p>
      </dsp:txBody>
      <dsp:txXfrm>
        <a:off x="0" y="448130"/>
        <a:ext cx="10079329" cy="2163867"/>
      </dsp:txXfrm>
    </dsp:sp>
    <dsp:sp modelId="{4842348B-1889-4AAE-A8AE-F028973CB366}">
      <dsp:nvSpPr>
        <dsp:cNvPr id="0" name=""/>
        <dsp:cNvSpPr/>
      </dsp:nvSpPr>
      <dsp:spPr>
        <a:xfrm>
          <a:off x="0" y="516981"/>
          <a:ext cx="1419835" cy="1980758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83AD1D-B5D4-48E3-A3D4-00BAEA174BB7}">
      <dsp:nvSpPr>
        <dsp:cNvPr id="0" name=""/>
        <dsp:cNvSpPr/>
      </dsp:nvSpPr>
      <dsp:spPr>
        <a:xfrm>
          <a:off x="562084" y="2935507"/>
          <a:ext cx="9524451" cy="239045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5055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8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کدام روش زایمان برای من مناسب‌تر است؟</a:t>
          </a:r>
          <a:r>
            <a:rPr lang="ar-SA" sz="4200" kern="1200" dirty="0" smtClean="0"/>
            <a:t> </a:t>
          </a:r>
          <a:endParaRPr lang="en-US" sz="4200" kern="1200" dirty="0"/>
        </a:p>
      </dsp:txBody>
      <dsp:txXfrm>
        <a:off x="562084" y="2935507"/>
        <a:ext cx="9524451" cy="2390451"/>
      </dsp:txXfrm>
    </dsp:sp>
    <dsp:sp modelId="{6A3FE075-8AFE-4923-9AB9-98CD757382F5}">
      <dsp:nvSpPr>
        <dsp:cNvPr id="0" name=""/>
        <dsp:cNvSpPr/>
      </dsp:nvSpPr>
      <dsp:spPr>
        <a:xfrm>
          <a:off x="0" y="3021976"/>
          <a:ext cx="1410736" cy="2116104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1EC118-2EA8-4E4B-AC1C-F15B5F034189}">
      <dsp:nvSpPr>
        <dsp:cNvPr id="0" name=""/>
        <dsp:cNvSpPr/>
      </dsp:nvSpPr>
      <dsp:spPr>
        <a:xfrm rot="10800000">
          <a:off x="659541" y="745573"/>
          <a:ext cx="10160858" cy="4851013"/>
        </a:xfrm>
        <a:prstGeom prst="homePlat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96890" tIns="152400" rIns="284480" bIns="152400" numCol="1" spcCol="1270" anchor="ctr" anchorCtr="0">
          <a:noAutofit/>
        </a:bodyPr>
        <a:lstStyle/>
        <a:p>
          <a:pPr lvl="0" algn="just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0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زایمان طبیعی،</a:t>
          </a:r>
          <a:r>
            <a:rPr lang="fa-IR" sz="40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 </a:t>
          </a:r>
          <a:r>
            <a:rPr lang="ar-SA" sz="40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به معنای واقعی سعادت مادر است؛ زیرا شامل تلاش های فیزیکی و روانی او برای تحمل درد و به دنیا آمدن نوزاد می</a:t>
          </a:r>
          <a:r>
            <a:rPr lang="fa-IR" sz="40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 </a:t>
          </a:r>
          <a:r>
            <a:rPr lang="ar-SA" sz="40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شود</a:t>
          </a:r>
          <a:r>
            <a:rPr lang="fa-IR" sz="40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.</a:t>
          </a:r>
        </a:p>
        <a:p>
          <a:pPr lvl="0" algn="just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6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 </a:t>
          </a:r>
          <a:endParaRPr lang="en-US" sz="3600" b="1" kern="1200" dirty="0">
            <a:ln/>
            <a:solidFill>
              <a:schemeClr val="accent2">
                <a:lumMod val="75000"/>
              </a:schemeClr>
            </a:solidFill>
            <a:latin typeface="Tahoma" pitchFamily="34" charset="0"/>
            <a:ea typeface="Tahoma" pitchFamily="34" charset="0"/>
            <a:cs typeface="B Yekan" panose="00000400000000000000" pitchFamily="2" charset="-78"/>
          </a:endParaRPr>
        </a:p>
      </dsp:txBody>
      <dsp:txXfrm rot="10800000">
        <a:off x="1872294" y="745573"/>
        <a:ext cx="8948105" cy="4851013"/>
      </dsp:txXfrm>
    </dsp:sp>
    <dsp:sp modelId="{78FAC0D2-CAB9-427F-ADB0-6129CA6A15CF}">
      <dsp:nvSpPr>
        <dsp:cNvPr id="0" name=""/>
        <dsp:cNvSpPr/>
      </dsp:nvSpPr>
      <dsp:spPr>
        <a:xfrm>
          <a:off x="0" y="2279897"/>
          <a:ext cx="1926166" cy="1871448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635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1EC118-2EA8-4E4B-AC1C-F15B5F034189}">
      <dsp:nvSpPr>
        <dsp:cNvPr id="0" name=""/>
        <dsp:cNvSpPr/>
      </dsp:nvSpPr>
      <dsp:spPr>
        <a:xfrm rot="10800000">
          <a:off x="399979" y="630866"/>
          <a:ext cx="10713485" cy="5114849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83741" tIns="205740" rIns="384048" bIns="20574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54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در بیشتر </a:t>
          </a:r>
          <a:r>
            <a:rPr lang="ar-SA" sz="54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زنان</a:t>
          </a:r>
          <a:r>
            <a:rPr lang="fa-IR" sz="54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،</a:t>
          </a:r>
          <a:r>
            <a:rPr lang="ar-SA" sz="54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 زایمان طبیعی بهترین روش</a:t>
          </a:r>
          <a:r>
            <a:rPr lang="fa-IR" sz="54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 به دنیا آوردن فرزند</a:t>
          </a:r>
          <a:r>
            <a:rPr lang="ar-SA" sz="54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 </a:t>
          </a:r>
          <a:r>
            <a:rPr lang="fa-IR" sz="5400" b="1" kern="1200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rPr>
            <a:t>است.</a:t>
          </a:r>
          <a:endParaRPr lang="en-US" sz="5400" b="1" kern="1200" dirty="0">
            <a:ln/>
            <a:solidFill>
              <a:schemeClr val="accent2">
                <a:lumMod val="75000"/>
              </a:schemeClr>
            </a:solidFill>
            <a:latin typeface="Tahoma" pitchFamily="34" charset="0"/>
            <a:ea typeface="Tahoma" pitchFamily="34" charset="0"/>
            <a:cs typeface="B Yekan" panose="00000400000000000000" pitchFamily="2" charset="-78"/>
          </a:endParaRPr>
        </a:p>
      </dsp:txBody>
      <dsp:txXfrm rot="10800000">
        <a:off x="1678691" y="630866"/>
        <a:ext cx="9434773" cy="5114849"/>
      </dsp:txXfrm>
    </dsp:sp>
    <dsp:sp modelId="{78FAC0D2-CAB9-427F-ADB0-6129CA6A15CF}">
      <dsp:nvSpPr>
        <dsp:cNvPr id="0" name=""/>
        <dsp:cNvSpPr/>
      </dsp:nvSpPr>
      <dsp:spPr>
        <a:xfrm>
          <a:off x="0" y="2347150"/>
          <a:ext cx="2030926" cy="1973232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39688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425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157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729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686157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655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159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490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170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6559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9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6247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072" y="2511552"/>
            <a:ext cx="8705088" cy="3006991"/>
          </a:xfrm>
        </p:spPr>
        <p:txBody>
          <a:bodyPr>
            <a:normAutofit/>
          </a:bodyPr>
          <a:lstStyle/>
          <a:p>
            <a:pPr algn="ctr" rtl="1"/>
            <a:r>
              <a:rPr lang="fa-IR" sz="7200" dirty="0" smtClean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بسم الله الرحمن الرحیم</a:t>
            </a:r>
            <a:endParaRPr lang="en-US" sz="7200" dirty="0">
              <a:solidFill>
                <a:schemeClr val="accent2">
                  <a:lumMod val="75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5" name="AutoShape 4" descr="Image result for ‫گل رز‬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9808" y="3541776"/>
            <a:ext cx="2267712" cy="2426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992" y="3547872"/>
            <a:ext cx="2267712" cy="2426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5696" y="3541776"/>
            <a:ext cx="2267712" cy="2426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3408" y="3547872"/>
            <a:ext cx="2267712" cy="2426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4976" y="3541776"/>
            <a:ext cx="2267712" cy="2426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4357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2222" y="638417"/>
            <a:ext cx="10178322" cy="1492132"/>
          </a:xfrm>
        </p:spPr>
        <p:txBody>
          <a:bodyPr>
            <a:normAutofit/>
          </a:bodyPr>
          <a:lstStyle/>
          <a:p>
            <a:pPr algn="ctr" rtl="1"/>
            <a:r>
              <a:rPr lang="fa-IR" sz="5400" b="1" dirty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مزایای زایمان </a:t>
            </a:r>
            <a:r>
              <a:rPr lang="fa-IR" sz="5400" b="1" dirty="0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طبیعی</a:t>
            </a:r>
            <a:r>
              <a:rPr lang="en-US" sz="5400" b="1" dirty="0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</a:t>
            </a:r>
            <a:r>
              <a:rPr lang="fa-IR" sz="5400" b="1" dirty="0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برای نوزاد</a:t>
            </a:r>
            <a:endParaRPr lang="en-US" sz="5400" b="1" dirty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4960" y="2371773"/>
            <a:ext cx="9046464" cy="4231602"/>
          </a:xfrm>
        </p:spPr>
        <p:txBody>
          <a:bodyPr>
            <a:noAutofit/>
          </a:bodyPr>
          <a:lstStyle/>
          <a:p>
            <a:pPr algn="just" rtl="1"/>
            <a:r>
              <a:rPr lang="fa-IR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در زایمان طبیعی به دلیل این </a:t>
            </a:r>
            <a:r>
              <a:rPr lang="fa-IR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که نوزاد </a:t>
            </a:r>
            <a:r>
              <a:rPr lang="ar-SA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بلافاصله در آغوش مادر قرار</a:t>
            </a:r>
            <a:r>
              <a:rPr lang="fa-IR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می گیرد </a:t>
            </a:r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رابطه‌ی </a:t>
            </a:r>
            <a:r>
              <a:rPr lang="ar-SA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عاطفی فوق </a:t>
            </a:r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العاده</a:t>
            </a:r>
            <a:r>
              <a:rPr lang="fa-IR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ای</a:t>
            </a:r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</a:t>
            </a:r>
            <a:r>
              <a:rPr lang="ar-SA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بین نوزاد و مادر </a:t>
            </a:r>
            <a:r>
              <a:rPr lang="fa-IR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ایجاد می شود.</a:t>
            </a:r>
            <a:endParaRPr lang="en-US" sz="4800" b="1" dirty="0">
              <a:ln/>
              <a:solidFill>
                <a:schemeClr val="accent3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932199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2222" y="2472743"/>
            <a:ext cx="9879618" cy="4231602"/>
          </a:xfrm>
        </p:spPr>
        <p:txBody>
          <a:bodyPr>
            <a:no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عملکرد ریه ها </a:t>
            </a:r>
            <a:r>
              <a:rPr lang="fa-IR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در نوزادی که به روش طبیعی به دنیا آمده بهتر </a:t>
            </a:r>
            <a:r>
              <a:rPr lang="fa-IR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است.</a:t>
            </a:r>
          </a:p>
          <a:p>
            <a:pPr marL="0" lvl="0" indent="0" algn="r" rtl="1">
              <a:buNone/>
            </a:pPr>
            <a:endParaRPr lang="en-US" sz="4800" b="1" dirty="0">
              <a:ln/>
              <a:solidFill>
                <a:schemeClr val="accent3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  <a:p>
            <a:pPr algn="just" rtl="1"/>
            <a:endParaRPr lang="en-US" sz="4800" b="1" dirty="0">
              <a:ln/>
              <a:solidFill>
                <a:schemeClr val="accent3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032222" y="638417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fa-IR" sz="5400" b="1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مزایای زایمان طبیعی</a:t>
            </a:r>
            <a:r>
              <a:rPr lang="en-US" sz="5400" b="1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</a:t>
            </a:r>
            <a:r>
              <a:rPr lang="fa-IR" sz="5400" b="1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برای نوزاد</a:t>
            </a:r>
            <a:endParaRPr lang="en-US" sz="5400" b="1" dirty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31706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مادران</a:t>
            </a:r>
            <a:r>
              <a:rPr lang="fa-IR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</a:t>
            </a:r>
            <a:r>
              <a:rPr lang="fa-IR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با </a:t>
            </a:r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زایمان </a:t>
            </a:r>
            <a:r>
              <a:rPr lang="ar-SA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طبیعی </a:t>
            </a:r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در شیردهی </a:t>
            </a:r>
            <a:r>
              <a:rPr lang="ar-SA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به نوزاد خود موفق‌تر </a:t>
            </a:r>
            <a:r>
              <a:rPr lang="fa-IR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هستند.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032222" y="638417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fa-IR" sz="5400" b="1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مزایای زایمان طبیعی</a:t>
            </a:r>
            <a:r>
              <a:rPr lang="en-US" sz="5400" b="1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</a:t>
            </a:r>
            <a:r>
              <a:rPr lang="fa-IR" sz="5400" b="1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برای نوزاد</a:t>
            </a:r>
            <a:endParaRPr lang="en-US" sz="5400" b="1" dirty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448820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2347899"/>
            <a:ext cx="10178322" cy="3593591"/>
          </a:xfrm>
        </p:spPr>
        <p:txBody>
          <a:bodyPr>
            <a:noAutofit/>
          </a:bodyPr>
          <a:lstStyle/>
          <a:p>
            <a:pPr algn="just" rtl="1"/>
            <a:r>
              <a:rPr lang="ar-SA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بعد از زایمان </a:t>
            </a:r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طبیعی</a:t>
            </a:r>
            <a:r>
              <a:rPr lang="fa-IR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، </a:t>
            </a:r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مدت بستری شدن و بازگشت به کار‌های عادی و روزمره خیلی </a:t>
            </a:r>
            <a:r>
              <a:rPr lang="fa-IR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کوتاه تر</a:t>
            </a:r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از سزارین است</a:t>
            </a:r>
            <a:r>
              <a:rPr lang="en-US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.</a:t>
            </a:r>
            <a:endParaRPr lang="en-US" sz="4800" b="1" dirty="0">
              <a:ln/>
              <a:solidFill>
                <a:schemeClr val="accent3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032222" y="638417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fa-IR" sz="5400" b="1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مزایای زایمان طبیعی</a:t>
            </a:r>
            <a:r>
              <a:rPr lang="en-US" sz="5400" b="1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</a:t>
            </a:r>
            <a:r>
              <a:rPr lang="fa-IR" sz="5400" b="1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برای نوزاد</a:t>
            </a:r>
            <a:endParaRPr lang="en-US" sz="5400" b="1" dirty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140178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7840" y="2679896"/>
            <a:ext cx="8997696" cy="3593591"/>
          </a:xfrm>
        </p:spPr>
        <p:txBody>
          <a:bodyPr>
            <a:noAutofit/>
          </a:bodyPr>
          <a:lstStyle/>
          <a:p>
            <a:pPr algn="just" rtl="1"/>
            <a:r>
              <a:rPr lang="ar-SA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</a:t>
            </a:r>
            <a:r>
              <a:rPr lang="fa-IR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در </a:t>
            </a:r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زایمان طبیعی</a:t>
            </a:r>
            <a:r>
              <a:rPr lang="fa-IR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</a:t>
            </a:r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خطرات</a:t>
            </a:r>
            <a:r>
              <a:rPr lang="fa-IR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و عوارض</a:t>
            </a:r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</a:t>
            </a:r>
            <a:r>
              <a:rPr lang="ar-SA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بیهوشی </a:t>
            </a:r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وجود ندارد</a:t>
            </a:r>
            <a:r>
              <a:rPr lang="fa-IR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.</a:t>
            </a:r>
            <a:endParaRPr lang="en-US" sz="4800" b="1" dirty="0">
              <a:ln/>
              <a:solidFill>
                <a:schemeClr val="accent3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032222" y="638417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fa-IR" sz="5400" b="1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مزایای زایمان طبیعی</a:t>
            </a:r>
            <a:r>
              <a:rPr lang="en-US" sz="5400" b="1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</a:t>
            </a:r>
            <a:r>
              <a:rPr lang="fa-IR" sz="5400" b="1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برای نوزاد</a:t>
            </a:r>
            <a:endParaRPr lang="en-US" sz="5400" b="1" dirty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589092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2124222"/>
            <a:ext cx="9805528" cy="4149265"/>
          </a:xfrm>
        </p:spPr>
        <p:txBody>
          <a:bodyPr>
            <a:noAutofit/>
          </a:bodyPr>
          <a:lstStyle/>
          <a:p>
            <a:pPr algn="just" rtl="1"/>
            <a:r>
              <a:rPr lang="fa-IR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با ز</a:t>
            </a:r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ایمان طبیعی</a:t>
            </a:r>
            <a:r>
              <a:rPr lang="fa-IR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،</a:t>
            </a:r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دادن آغوز</a:t>
            </a:r>
            <a:r>
              <a:rPr lang="fa-IR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مادر که </a:t>
            </a:r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اولین </a:t>
            </a:r>
            <a:r>
              <a:rPr lang="ar-SA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واکسن </a:t>
            </a:r>
            <a:r>
              <a:rPr lang="fa-IR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طبیعی </a:t>
            </a:r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برای نوزاد </a:t>
            </a:r>
            <a:r>
              <a:rPr lang="fa-IR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است با </a:t>
            </a:r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موفق</a:t>
            </a:r>
            <a:r>
              <a:rPr lang="fa-IR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یت بیشتری همراه است</a:t>
            </a:r>
            <a:r>
              <a:rPr lang="en-US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.</a:t>
            </a:r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</a:t>
            </a:r>
            <a:endParaRPr lang="en-US" sz="4800" b="1" dirty="0">
              <a:ln/>
              <a:solidFill>
                <a:schemeClr val="accent3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032222" y="638417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fa-IR" sz="5400" b="1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مزایای زایمان طبیعی</a:t>
            </a:r>
            <a:r>
              <a:rPr lang="en-US" sz="5400" b="1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</a:t>
            </a:r>
            <a:r>
              <a:rPr lang="fa-IR" sz="5400" b="1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برای نوزاد</a:t>
            </a:r>
            <a:endParaRPr lang="en-US" sz="5400" b="1" dirty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322461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2124222"/>
            <a:ext cx="9805528" cy="4149265"/>
          </a:xfrm>
        </p:spPr>
        <p:txBody>
          <a:bodyPr>
            <a:noAutofit/>
          </a:bodyPr>
          <a:lstStyle/>
          <a:p>
            <a:pPr algn="just" rtl="1"/>
            <a:r>
              <a:rPr lang="ar-SA" sz="4800" dirty="0" smtClean="0"/>
              <a:t> </a:t>
            </a:r>
            <a:r>
              <a:rPr lang="ar-SA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پس از زایمان طبیعی، مادران با انجام ورزش‌های مناسب، </a:t>
            </a:r>
            <a:r>
              <a:rPr lang="fa-IR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خیلی </a:t>
            </a:r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سریعتر تناسب </a:t>
            </a:r>
            <a:r>
              <a:rPr lang="ar-SA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اندام خود را بدست </a:t>
            </a:r>
            <a:r>
              <a:rPr lang="fa-IR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می </a:t>
            </a:r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آورند</a:t>
            </a:r>
            <a:r>
              <a:rPr lang="en-US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032222" y="638417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fa-IR" sz="5400" b="1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مزایای زایمان طبیعی</a:t>
            </a:r>
            <a:r>
              <a:rPr lang="en-US" sz="5400" b="1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</a:t>
            </a:r>
            <a:r>
              <a:rPr lang="fa-IR" sz="5400" b="1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برای نوزاد</a:t>
            </a:r>
            <a:endParaRPr lang="en-US" sz="5400" b="1" dirty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246238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2124223"/>
            <a:ext cx="9805528" cy="2069826"/>
          </a:xfrm>
        </p:spPr>
        <p:txBody>
          <a:bodyPr>
            <a:noAutofit/>
          </a:bodyPr>
          <a:lstStyle/>
          <a:p>
            <a:pPr algn="just" rtl="1"/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خطر </a:t>
            </a:r>
            <a:r>
              <a:rPr lang="ar-SA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خونریزی و کم خونی، در </a:t>
            </a:r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زایمان </a:t>
            </a:r>
            <a:r>
              <a:rPr lang="ar-SA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طبیعی </a:t>
            </a:r>
            <a:r>
              <a:rPr lang="fa-IR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نصف </a:t>
            </a:r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سزارین </a:t>
            </a:r>
            <a:r>
              <a:rPr lang="ar-SA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می‌باشد</a:t>
            </a:r>
            <a:r>
              <a:rPr lang="en-US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032222" y="638417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fa-IR" sz="5400" b="1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مزایای زایمان طبیعی</a:t>
            </a:r>
            <a:r>
              <a:rPr lang="en-US" sz="5400" b="1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</a:t>
            </a:r>
            <a:r>
              <a:rPr lang="fa-IR" sz="5400" b="1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برای نوزاد</a:t>
            </a:r>
            <a:endParaRPr lang="en-US" sz="5400" b="1" dirty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773043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5282" y="2708735"/>
            <a:ext cx="9791113" cy="2119297"/>
          </a:xfrm>
        </p:spPr>
        <p:txBody>
          <a:bodyPr>
            <a:noAutofit/>
          </a:bodyPr>
          <a:lstStyle/>
          <a:p>
            <a:pPr algn="just" rtl="1"/>
            <a:r>
              <a:rPr lang="ar-SA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زایمان طبیعی</a:t>
            </a:r>
            <a:r>
              <a:rPr lang="fa-IR" sz="48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</a:t>
            </a:r>
            <a:r>
              <a:rPr lang="ar-SA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از نظر اقتصادی به نفع مادر، بیمارستان و جامعه می‌باشد</a:t>
            </a:r>
            <a:r>
              <a:rPr lang="en-US" sz="48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032222" y="638417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fa-IR" sz="5400" b="1" dirty="0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مزایای زایمان طبیعی</a:t>
            </a:r>
            <a:r>
              <a:rPr lang="en-US" sz="5400" b="1" dirty="0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</a:t>
            </a:r>
            <a:r>
              <a:rPr lang="fa-IR" sz="5400" b="1" dirty="0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برای نوزاد</a:t>
            </a:r>
            <a:endParaRPr lang="en-US" sz="5400" b="1" dirty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707655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5282" y="2708735"/>
            <a:ext cx="9791113" cy="2119297"/>
          </a:xfrm>
        </p:spPr>
        <p:txBody>
          <a:bodyPr>
            <a:noAutofit/>
          </a:bodyPr>
          <a:lstStyle/>
          <a:p>
            <a:pPr algn="r" rtl="1"/>
            <a:r>
              <a:rPr lang="fa-IR" sz="4800" b="1" dirty="0">
                <a:cs typeface="B Yekan" panose="00000400000000000000" pitchFamily="2" charset="-78"/>
              </a:rPr>
              <a:t>حتما قبل از انتخاب روش </a:t>
            </a:r>
            <a:r>
              <a:rPr lang="fa-IR" sz="4800" b="1" dirty="0" smtClean="0">
                <a:cs typeface="B Yekan" panose="00000400000000000000" pitchFamily="2" charset="-78"/>
              </a:rPr>
              <a:t>زایمان، </a:t>
            </a:r>
            <a:r>
              <a:rPr lang="fa-IR" sz="4800" b="1" dirty="0">
                <a:cs typeface="B Yekan" panose="00000400000000000000" pitchFamily="2" charset="-78"/>
              </a:rPr>
              <a:t>در کلاس های آمادگی زایمان شرکت کنید</a:t>
            </a:r>
            <a:endParaRPr lang="en-US" sz="4800" b="1" dirty="0">
              <a:cs typeface="B Yekan" panose="00000400000000000000" pitchFamily="2" charset="-7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032222" y="638417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fa-IR" sz="5400" b="1" dirty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به شما توصیه می کنیم </a:t>
            </a:r>
            <a:endParaRPr lang="en-US" sz="5400" b="1" dirty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963305" y="1608142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b="1" dirty="0" smtClean="0">
                <a:cs typeface="B Yekan" panose="00000400000000000000" pitchFamily="2" charset="-78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2965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  <a:alpha val="4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1626" y="396867"/>
            <a:ext cx="2501734" cy="1885071"/>
          </a:xfrm>
          <a:prstGeom prst="rect">
            <a:avLst/>
          </a:prstGeom>
          <a:noFill/>
        </p:spPr>
      </p:pic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757279" y="1644202"/>
            <a:ext cx="4710533" cy="3395260"/>
          </a:xfrm>
        </p:spPr>
        <p:txBody>
          <a:bodyPr>
            <a:normAutofit fontScale="85000" lnSpcReduction="10000"/>
          </a:bodyPr>
          <a:lstStyle/>
          <a:p>
            <a:pPr algn="ctr" defTabSz="457200">
              <a:lnSpc>
                <a:spcPct val="150000"/>
              </a:lnSpc>
            </a:pPr>
            <a:r>
              <a:rPr lang="fa-IR" sz="6000" b="1" cap="all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2  Farnaz" pitchFamily="2" charset="-78"/>
              </a:rPr>
              <a:t> </a:t>
            </a:r>
            <a:r>
              <a:rPr lang="fa-IR" sz="6600" dirty="0" smtClean="0">
                <a:ln/>
                <a:solidFill>
                  <a:schemeClr val="accent3"/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زایمان طبیعی</a:t>
            </a:r>
          </a:p>
          <a:p>
            <a:pPr defTabSz="457200" rtl="1">
              <a:lnSpc>
                <a:spcPct val="150000"/>
              </a:lnSpc>
            </a:pPr>
            <a:r>
              <a:rPr lang="fa-IR" sz="6600" dirty="0">
                <a:ln/>
                <a:solidFill>
                  <a:schemeClr val="accent3"/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یا </a:t>
            </a:r>
            <a:r>
              <a:rPr lang="fa-IR" sz="6600" dirty="0" smtClean="0">
                <a:ln/>
                <a:solidFill>
                  <a:schemeClr val="accent3"/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سزارین؟</a:t>
            </a:r>
            <a:endParaRPr lang="fa-IR" sz="6600" dirty="0">
              <a:ln/>
              <a:solidFill>
                <a:schemeClr val="accent3"/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3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038236" y="576775"/>
            <a:ext cx="10650828" cy="5936567"/>
          </a:xfrm>
          <a:prstGeom prst="roundRect">
            <a:avLst/>
          </a:prstGeom>
          <a:gradFill>
            <a:gsLst>
              <a:gs pos="15000">
                <a:schemeClr val="accent3">
                  <a:tint val="67000"/>
                  <a:satMod val="105000"/>
                  <a:lumMod val="110000"/>
                </a:schemeClr>
              </a:gs>
              <a:gs pos="50000">
                <a:schemeClr val="accent3">
                  <a:tint val="73000"/>
                  <a:satMod val="103000"/>
                  <a:lumMod val="105000"/>
                </a:schemeClr>
              </a:gs>
              <a:gs pos="100000">
                <a:schemeClr val="accent3">
                  <a:tint val="81000"/>
                  <a:satMod val="109000"/>
                  <a:lumMod val="105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 smtClean="0">
                <a:ln/>
                <a:solidFill>
                  <a:schemeClr val="accent3"/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در کلاس آمادگی زایمان، روش های کاهش و تحمل بهتر درد، </a:t>
            </a:r>
            <a:r>
              <a:rPr lang="fa-IR" sz="4800" b="1" dirty="0">
                <a:ln/>
                <a:solidFill>
                  <a:schemeClr val="accent3"/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کوتاه تر شدن مراحل </a:t>
            </a:r>
            <a:r>
              <a:rPr lang="fa-IR" sz="4800" b="1" dirty="0" smtClean="0">
                <a:ln/>
                <a:solidFill>
                  <a:schemeClr val="accent3"/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زایمان و نهایتا زایمان راحت آموزش داده می شود. </a:t>
            </a:r>
            <a:endParaRPr lang="en-US" sz="4800" b="1" dirty="0">
              <a:ln/>
              <a:solidFill>
                <a:schemeClr val="accent3"/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41553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1219200" y="0"/>
            <a:ext cx="9631680" cy="6330462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just" rtl="1">
              <a:lnSpc>
                <a:spcPct val="150000"/>
              </a:lnSpc>
            </a:pPr>
            <a:r>
              <a:rPr lang="fa-IR" sz="5400" b="1" dirty="0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قبل از </a:t>
            </a:r>
            <a:r>
              <a:rPr lang="ar-SA" sz="5400" b="1" dirty="0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انتخاب</a:t>
            </a:r>
            <a:r>
              <a:rPr lang="fa-IR" sz="5400" b="1" dirty="0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قطعی </a:t>
            </a:r>
            <a:r>
              <a:rPr lang="fa-IR" sz="5400" b="1" dirty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نوع </a:t>
            </a:r>
            <a:r>
              <a:rPr lang="fa-IR" sz="5400" b="1" dirty="0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زایمان حتما </a:t>
            </a:r>
            <a:r>
              <a:rPr lang="fa-IR" sz="5400" b="1" dirty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با </a:t>
            </a:r>
            <a:r>
              <a:rPr lang="fa-IR" sz="5400" b="1" dirty="0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پزشک </a:t>
            </a:r>
            <a:r>
              <a:rPr lang="fa-IR" sz="5400" b="1" dirty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یا </a:t>
            </a:r>
            <a:r>
              <a:rPr lang="fa-IR" sz="5400" b="1" dirty="0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ماما مشورت کنید. </a:t>
            </a:r>
            <a:endParaRPr lang="en-US" sz="5400" b="1" dirty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09810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Delay 2"/>
          <p:cNvSpPr/>
          <p:nvPr/>
        </p:nvSpPr>
        <p:spPr>
          <a:xfrm>
            <a:off x="1463040" y="745588"/>
            <a:ext cx="10311618" cy="5570806"/>
          </a:xfrm>
          <a:prstGeom prst="flowChartDelay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a-IR" sz="6000" b="1" dirty="0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آدرس مراکز برگزار کننده کلاس «آمادگی برای زایمان» را از مراقبین سلامت بخواهید.</a:t>
            </a:r>
            <a:endParaRPr lang="en-US" sz="6000" b="1" dirty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4833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dia4.picsearch.com/is?7PqERsFqoTB_xKJw8gvLg0xlsmuR-i32F7geEoho0JU&amp;height=25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0486" y="566664"/>
            <a:ext cx="6358597" cy="477361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2593348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Delay 2"/>
          <p:cNvSpPr/>
          <p:nvPr/>
        </p:nvSpPr>
        <p:spPr>
          <a:xfrm>
            <a:off x="1463040" y="794322"/>
            <a:ext cx="10311618" cy="5570806"/>
          </a:xfrm>
          <a:prstGeom prst="flowChartDelay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5400" b="1" dirty="0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اگر </a:t>
            </a:r>
            <a:r>
              <a:rPr lang="ar-SA" sz="5400" b="1" dirty="0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شما یک </a:t>
            </a:r>
            <a:r>
              <a:rPr lang="ar-SA" sz="5400" b="1" dirty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مادر باردار </a:t>
            </a:r>
            <a:r>
              <a:rPr lang="fa-IR" sz="5400" b="1" dirty="0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هستید</a:t>
            </a:r>
            <a:r>
              <a:rPr lang="en-US" sz="5400" b="1" dirty="0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…</a:t>
            </a:r>
            <a:r>
              <a:rPr lang="ar-SA" sz="5400" b="1" dirty="0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</a:t>
            </a:r>
            <a:endParaRPr lang="en-US" sz="5400" b="1" dirty="0" smtClean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  <a:p>
            <a:pPr algn="ctr" rtl="1"/>
            <a:endParaRPr lang="en-US" sz="5400" b="1" dirty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</p:txBody>
      </p:sp>
      <p:sp>
        <p:nvSpPr>
          <p:cNvPr id="2" name="AutoShape 2" descr="Image result for ‫گل رز‬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 descr="Image result for ‫گل رز‬‎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5510" y="3750564"/>
            <a:ext cx="3343530" cy="2614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092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  <a:alpha val="4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166958239"/>
              </p:ext>
            </p:extLst>
          </p:nvPr>
        </p:nvGraphicFramePr>
        <p:xfrm>
          <a:off x="1083212" y="492370"/>
          <a:ext cx="10086536" cy="56459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683513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038236" y="576775"/>
            <a:ext cx="10650828" cy="5936567"/>
          </a:xfrm>
          <a:prstGeom prst="roundRect">
            <a:avLst/>
          </a:prstGeom>
          <a:gradFill>
            <a:gsLst>
              <a:gs pos="15000">
                <a:schemeClr val="accent3">
                  <a:tint val="67000"/>
                  <a:satMod val="105000"/>
                  <a:lumMod val="110000"/>
                </a:schemeClr>
              </a:gs>
              <a:gs pos="50000">
                <a:schemeClr val="accent3">
                  <a:tint val="73000"/>
                  <a:satMod val="103000"/>
                  <a:lumMod val="105000"/>
                </a:schemeClr>
              </a:gs>
              <a:gs pos="100000">
                <a:schemeClr val="accent3">
                  <a:tint val="81000"/>
                  <a:satMod val="109000"/>
                  <a:lumMod val="105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 rtl="1">
              <a:lnSpc>
                <a:spcPct val="150000"/>
              </a:lnSpc>
            </a:pPr>
            <a:r>
              <a:rPr lang="ar-SA" sz="5400" b="1" dirty="0">
                <a:ln/>
                <a:solidFill>
                  <a:schemeClr val="accent3"/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زایمان طبیعی، یک </a:t>
            </a:r>
            <a:r>
              <a:rPr lang="fa-IR" sz="5400" b="1" dirty="0">
                <a:ln/>
                <a:solidFill>
                  <a:schemeClr val="accent3"/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موهبت</a:t>
            </a:r>
            <a:r>
              <a:rPr lang="ar-SA" sz="5400" b="1" dirty="0">
                <a:ln/>
                <a:solidFill>
                  <a:schemeClr val="accent3"/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شگفت انگیز است که مادر </a:t>
            </a:r>
            <a:r>
              <a:rPr lang="ar-SA" sz="5400" b="1" dirty="0" smtClean="0">
                <a:ln/>
                <a:solidFill>
                  <a:schemeClr val="accent3"/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به </a:t>
            </a:r>
            <a:r>
              <a:rPr lang="ar-SA" sz="5400" b="1" dirty="0">
                <a:ln/>
                <a:solidFill>
                  <a:schemeClr val="accent3"/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خود و فرزندش</a:t>
            </a:r>
            <a:r>
              <a:rPr lang="fa-IR" sz="5400" b="1" dirty="0">
                <a:ln/>
                <a:solidFill>
                  <a:schemeClr val="accent3"/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هدیه</a:t>
            </a:r>
            <a:r>
              <a:rPr lang="ar-SA" sz="5400" b="1" dirty="0">
                <a:ln/>
                <a:solidFill>
                  <a:schemeClr val="accent3"/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 </a:t>
            </a:r>
            <a:r>
              <a:rPr lang="fa-IR" sz="5400" b="1" dirty="0" smtClean="0">
                <a:ln/>
                <a:solidFill>
                  <a:schemeClr val="accent3"/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می </a:t>
            </a:r>
            <a:r>
              <a:rPr lang="ar-SA" sz="5400" b="1" dirty="0" smtClean="0">
                <a:ln/>
                <a:solidFill>
                  <a:schemeClr val="accent3"/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دهد</a:t>
            </a:r>
            <a:r>
              <a:rPr lang="fa-IR" sz="5400" b="1" dirty="0" smtClean="0">
                <a:ln/>
                <a:solidFill>
                  <a:schemeClr val="accent3"/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.</a:t>
            </a:r>
            <a:endParaRPr lang="en-US" sz="5400" b="1" dirty="0">
              <a:ln/>
              <a:solidFill>
                <a:schemeClr val="accent3"/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06924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0255516"/>
              </p:ext>
            </p:extLst>
          </p:nvPr>
        </p:nvGraphicFramePr>
        <p:xfrm>
          <a:off x="788831" y="436099"/>
          <a:ext cx="10820400" cy="59247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370122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038236" y="576775"/>
            <a:ext cx="10650828" cy="5936567"/>
          </a:xfrm>
          <a:prstGeom prst="roundRect">
            <a:avLst/>
          </a:prstGeom>
          <a:gradFill>
            <a:gsLst>
              <a:gs pos="15000">
                <a:schemeClr val="accent3">
                  <a:tint val="67000"/>
                  <a:satMod val="105000"/>
                  <a:lumMod val="110000"/>
                </a:schemeClr>
              </a:gs>
              <a:gs pos="50000">
                <a:schemeClr val="accent3">
                  <a:tint val="73000"/>
                  <a:satMod val="103000"/>
                  <a:lumMod val="105000"/>
                </a:schemeClr>
              </a:gs>
              <a:gs pos="100000">
                <a:schemeClr val="accent3">
                  <a:tint val="81000"/>
                  <a:satMod val="109000"/>
                  <a:lumMod val="105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just" rtl="1"/>
            <a:r>
              <a:rPr lang="fa-IR" sz="5400" b="1" dirty="0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در مقایسه </a:t>
            </a:r>
            <a:r>
              <a:rPr lang="ar-SA" sz="5400" b="1" dirty="0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جنبه </a:t>
            </a:r>
            <a:r>
              <a:rPr lang="ar-SA" sz="5400" b="1" dirty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های مثبت و منفی سزارین و زایمان </a:t>
            </a:r>
            <a:r>
              <a:rPr lang="ar-SA" sz="5400" b="1" dirty="0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طبیعی، زایمان </a:t>
            </a:r>
            <a:r>
              <a:rPr lang="ar-SA" sz="5400" b="1" dirty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طبیعی نکات مثبت بیشتری برای مادر و کودک به همراه خواهد </a:t>
            </a:r>
            <a:r>
              <a:rPr lang="ar-SA" sz="5400" b="1" dirty="0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داشت</a:t>
            </a:r>
            <a:r>
              <a:rPr lang="fa-IR" sz="5400" b="1" dirty="0" smtClean="0">
                <a:ln/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.</a:t>
            </a:r>
            <a:endParaRPr lang="en-US" sz="5400" b="1" dirty="0">
              <a:ln/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44862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5203088"/>
              </p:ext>
            </p:extLst>
          </p:nvPr>
        </p:nvGraphicFramePr>
        <p:xfrm>
          <a:off x="281354" y="393895"/>
          <a:ext cx="11408898" cy="6133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527969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1597152" y="520505"/>
            <a:ext cx="9204960" cy="6189784"/>
          </a:xfrm>
          <a:prstGeom prst="horizontalScrol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60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آگاهی ناکافی و نگرش منفی نسبت به زایمان طبیعی از دلایل مهم انتخاب سزارین توسط </a:t>
            </a:r>
            <a:r>
              <a:rPr lang="fa-IR" sz="60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مادر </a:t>
            </a:r>
            <a:r>
              <a:rPr lang="fa-IR" sz="60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باردار </a:t>
            </a:r>
            <a:r>
              <a:rPr lang="fa-IR" sz="6000" b="1" dirty="0" smtClean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است</a:t>
            </a:r>
            <a:r>
              <a:rPr lang="fa-IR" sz="6000" b="1" dirty="0">
                <a:ln/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B Yekan" panose="00000400000000000000" pitchFamily="2" charset="-78"/>
              </a:rPr>
              <a:t>.</a:t>
            </a:r>
            <a:endParaRPr lang="en-US" sz="6000" b="1" dirty="0">
              <a:ln/>
              <a:solidFill>
                <a:schemeClr val="accent3">
                  <a:lumMod val="75000"/>
                </a:schemeClr>
              </a:solidFill>
              <a:latin typeface="Tahoma" pitchFamily="34" charset="0"/>
              <a:ea typeface="Tahoma" pitchFamily="34" charset="0"/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262742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000">
        <p:dissolve/>
      </p:transition>
    </mc:Choice>
    <mc:Fallback xmlns="">
      <p:transition spd="slow" advClick="0" advTm="7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ppt/theme/themeOverride1.xml><?xml version="1.0" encoding="utf-8"?>
<a:themeOverride xmlns:a="http://schemas.openxmlformats.org/drawingml/2006/main">
  <a:clrScheme name="Violet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ppt/theme/themeOverride10.xml><?xml version="1.0" encoding="utf-8"?>
<a:themeOverride xmlns:a="http://schemas.openxmlformats.org/drawingml/2006/main">
  <a:clrScheme name="Violet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ppt/theme/themeOverride11.xml><?xml version="1.0" encoding="utf-8"?>
<a:themeOverride xmlns:a="http://schemas.openxmlformats.org/drawingml/2006/main">
  <a:clrScheme name="Violet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ppt/theme/themeOverride12.xml><?xml version="1.0" encoding="utf-8"?>
<a:themeOverride xmlns:a="http://schemas.openxmlformats.org/drawingml/2006/main">
  <a:clrScheme name="Violet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ppt/theme/themeOverride13.xml><?xml version="1.0" encoding="utf-8"?>
<a:themeOverride xmlns:a="http://schemas.openxmlformats.org/drawingml/2006/main">
  <a:clrScheme name="Violet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ppt/theme/themeOverride14.xml><?xml version="1.0" encoding="utf-8"?>
<a:themeOverride xmlns:a="http://schemas.openxmlformats.org/drawingml/2006/main">
  <a:clrScheme name="Violet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ppt/theme/themeOverride15.xml><?xml version="1.0" encoding="utf-8"?>
<a:themeOverride xmlns:a="http://schemas.openxmlformats.org/drawingml/2006/main">
  <a:clrScheme name="Violet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ppt/theme/themeOverride2.xml><?xml version="1.0" encoding="utf-8"?>
<a:themeOverride xmlns:a="http://schemas.openxmlformats.org/drawingml/2006/main">
  <a:clrScheme name="Violet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ppt/theme/themeOverride3.xml><?xml version="1.0" encoding="utf-8"?>
<a:themeOverride xmlns:a="http://schemas.openxmlformats.org/drawingml/2006/main">
  <a:clrScheme name="Violet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ppt/theme/themeOverride4.xml><?xml version="1.0" encoding="utf-8"?>
<a:themeOverride xmlns:a="http://schemas.openxmlformats.org/drawingml/2006/main">
  <a:clrScheme name="Violet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ppt/theme/themeOverride5.xml><?xml version="1.0" encoding="utf-8"?>
<a:themeOverride xmlns:a="http://schemas.openxmlformats.org/drawingml/2006/main">
  <a:clrScheme name="Violet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ppt/theme/themeOverride6.xml><?xml version="1.0" encoding="utf-8"?>
<a:themeOverride xmlns:a="http://schemas.openxmlformats.org/drawingml/2006/main">
  <a:clrScheme name="Violet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ppt/theme/themeOverride7.xml><?xml version="1.0" encoding="utf-8"?>
<a:themeOverride xmlns:a="http://schemas.openxmlformats.org/drawingml/2006/main">
  <a:clrScheme name="Violet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ppt/theme/themeOverride8.xml><?xml version="1.0" encoding="utf-8"?>
<a:themeOverride xmlns:a="http://schemas.openxmlformats.org/drawingml/2006/main">
  <a:clrScheme name="Violet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ppt/theme/themeOverride9.xml><?xml version="1.0" encoding="utf-8"?>
<a:themeOverride xmlns:a="http://schemas.openxmlformats.org/drawingml/2006/main">
  <a:clrScheme name="Violet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974</TotalTime>
  <Words>430</Words>
  <Application>Microsoft Office PowerPoint</Application>
  <PresentationFormat>Widescreen</PresentationFormat>
  <Paragraphs>36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2  Farnaz</vt:lpstr>
      <vt:lpstr>Arial</vt:lpstr>
      <vt:lpstr>B Titr</vt:lpstr>
      <vt:lpstr>B Yekan</vt:lpstr>
      <vt:lpstr>Gill Sans MT</vt:lpstr>
      <vt:lpstr>Impact</vt:lpstr>
      <vt:lpstr>Majalla UI</vt:lpstr>
      <vt:lpstr>Tahoma</vt:lpstr>
      <vt:lpstr>Badge</vt:lpstr>
      <vt:lpstr>بسم الله الرحمن الرحیم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مزایای زایمان طبیعی برای نوزاد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گزارش فعالیت های هفته  جهانی ترویج تغذیه با شیر مادر</dc:title>
  <dc:creator>dorna</dc:creator>
  <cp:lastModifiedBy>rezvan safi</cp:lastModifiedBy>
  <cp:revision>108</cp:revision>
  <dcterms:created xsi:type="dcterms:W3CDTF">2019-09-10T07:09:17Z</dcterms:created>
  <dcterms:modified xsi:type="dcterms:W3CDTF">2025-04-21T06:29:11Z</dcterms:modified>
</cp:coreProperties>
</file>